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9" r:id="rId4"/>
    <p:sldId id="271" r:id="rId5"/>
    <p:sldId id="267" r:id="rId6"/>
    <p:sldId id="268" r:id="rId7"/>
    <p:sldId id="269" r:id="rId8"/>
    <p:sldId id="270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5" r:id="rId21"/>
    <p:sldId id="284" r:id="rId22"/>
    <p:sldId id="287" r:id="rId23"/>
    <p:sldId id="288" r:id="rId24"/>
    <p:sldId id="289" r:id="rId25"/>
    <p:sldId id="260" r:id="rId26"/>
    <p:sldId id="290" r:id="rId27"/>
    <p:sldId id="291" r:id="rId28"/>
    <p:sldId id="292" r:id="rId29"/>
    <p:sldId id="293" r:id="rId30"/>
    <p:sldId id="262" r:id="rId31"/>
    <p:sldId id="294" r:id="rId32"/>
    <p:sldId id="296" r:id="rId33"/>
    <p:sldId id="297" r:id="rId34"/>
    <p:sldId id="299" r:id="rId35"/>
    <p:sldId id="266" r:id="rId36"/>
    <p:sldId id="298" r:id="rId37"/>
    <p:sldId id="300" r:id="rId38"/>
    <p:sldId id="263" r:id="rId39"/>
    <p:sldId id="26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2F6085-E4B0-3946-9CCF-3D3497E5592C}" type="datetimeFigureOut">
              <a:rPr lang="en-US" smtClean="0"/>
              <a:t>4/1/19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61DAD-F236-2B48-9E1B-2E5157BED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621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61DAD-F236-2B48-9E1B-2E5157BEDE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427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83C31-26E6-CB4B-AE28-E7E594DDAD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0D91F9-8091-2846-AC9C-8F1C0BD530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DE17C-1465-264F-A739-F8031D101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35DD7-DA93-0B43-AAFC-AE66B7D0D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1D103-1A47-5C4A-827A-755341A6C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903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5A5A3-E21B-6F47-ACA6-21D26C251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76609-238C-EF49-B5D4-235ABAB272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7C922-98CC-E648-94AB-C3F8FC5E9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B1ACB-C599-FA4E-ACB9-EE63413D2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C3EE4-429E-F24A-AA0E-D8F91C3EF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747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5E5AA6-01AB-0E47-AA00-1AAA975272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8A226E-22A6-484A-AEBB-B1A406CB53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8E242-3031-E24F-97A1-F6BA767C4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2E44C-5590-1A46-917E-DE68E76A1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EBDCE-E485-E046-B447-63EA0A923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49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D4819-5729-F945-B281-ADDBE2F2F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18659-D857-154B-8117-9D97FBEB4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C891D-C40E-0A4D-8DEB-2998E6E63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E4EEC-1922-6947-87E1-57BE02C82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73706-A5CC-2244-932B-3392995C3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732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F1D6C-D9AA-9441-B184-B00BEE3D3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5616E-1148-0445-AE9F-3C4428572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EE016-B4D1-A745-BE32-217DCA486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387E2-FAE1-5F48-AD33-B12F319F9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83668-FB13-1E40-9AA1-FC292143C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173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31C8D-2EFB-9343-8523-57AF0B1BC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5A23C-73E9-D34A-990A-63C13A1381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50C987-8EF7-134A-914A-6C345CABFB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79818-AD6D-3E47-87FD-BF2C11A0D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4/1/19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56E904-E3AA-2641-9FAC-2A5F07263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9B2B48-40E4-0041-9FE8-A81510C4B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03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D784A-8638-814F-811E-6111B938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D0F5CA-8C86-874F-892F-E971CD9C6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023A4-4321-6944-A19B-88C0E4C0B9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9A1E07-6B5E-F448-8491-B7B65F29B6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AC4483-6797-4A49-BBA5-90D11C15FC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50AC00-74BB-604E-ADEA-E77E0AA59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4/1/19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2C716D-20CD-6B4B-9DE7-61C1BC4D4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5CC5AC-6FE2-D148-9E5E-5C34EA8F6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94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8301C-92AD-774B-A505-E32A52043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5A7A3B-BEEE-DB48-8F5B-C8A7FC32E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4/1/19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EA314-146C-0A4E-BDC4-D11511078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82B70-F645-4A4A-9973-3FCD2B6FA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96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159BE9-03D1-9340-BAA5-C498DA2C9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4/1/19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8CC208-8598-0F4B-A17F-91F342B76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4740D-9E3B-7249-9FD6-07CD7F94F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899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938CF-F371-014F-9DEB-9B9AE64B4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EE3B3-6914-E544-BCEF-DA852FD9B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2866EA-C6D3-1747-85F7-99372132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5E029B-B4A2-0947-B88B-B005C065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4/1/19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D5F0CC-116E-794D-B866-B76B723C2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90EE1-DC00-4049-9E08-238034193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42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2A39-2F0B-A34C-AD48-9230C5D70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383BE-6B36-734A-A983-EE0C2B7FD9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348970-29BA-384B-A5F4-E1C9BE31B6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DD8157-34E5-B044-A618-D95042021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4/1/19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4A6E96-8D30-2E4A-BFDF-1C158D13B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CEEF37-669F-2A44-9264-92BEC173C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97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7AFCAF-C4EA-9F46-8650-6856EB221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6C054-3286-0D4D-B48A-26D320886D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0CFE1-CB55-AB4A-993D-060C116B06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AFC0EC-C128-7742-B317-1091793A9327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C15EE-30E9-2E4E-A6DB-39C44B26B0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5CEB7-96C6-394A-9F6D-C60533F31D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656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12B37F-9B84-6541-A5B8-1F5CE05EBE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9166" y="-92597"/>
            <a:ext cx="12221165" cy="70605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BF4BEF-2605-5347-A4E1-E7B43E17AB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26105"/>
            <a:ext cx="9144000" cy="1183858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Life Cycles &amp; Phenology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BD88FA-ACC0-FF43-9964-A0C95AB3DA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3137" y="6301875"/>
            <a:ext cx="4138863" cy="504741"/>
          </a:xfrm>
          <a:solidFill>
            <a:srgbClr val="7030A0"/>
          </a:solidFill>
        </p:spPr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April 2, 2019</a:t>
            </a:r>
          </a:p>
        </p:txBody>
      </p:sp>
    </p:spTree>
    <p:extLst>
      <p:ext uri="{BB962C8B-B14F-4D97-AF65-F5344CB8AC3E}">
        <p14:creationId xmlns:p14="http://schemas.microsoft.com/office/powerpoint/2010/main" val="1150645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B4BDF-09FD-244B-BD28-5F9B8FC5D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Light</a:t>
            </a:r>
            <a:r>
              <a:rPr lang="en-US" dirty="0"/>
              <a:t> influences germination in 3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9D44-5EC2-104A-A573-8EA7DF04B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/>
              <a:t>A total light requirement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/>
              <a:t>Intensity and duration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/>
              <a:t>Spectral compositions of light</a:t>
            </a:r>
          </a:p>
        </p:txBody>
      </p:sp>
    </p:spTree>
    <p:extLst>
      <p:ext uri="{BB962C8B-B14F-4D97-AF65-F5344CB8AC3E}">
        <p14:creationId xmlns:p14="http://schemas.microsoft.com/office/powerpoint/2010/main" val="824981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B4BDF-09FD-244B-BD28-5F9B8FC5D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Light</a:t>
            </a:r>
            <a:r>
              <a:rPr lang="en-US" dirty="0"/>
              <a:t> influences germination in 3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9D44-5EC2-104A-A573-8EA7DF04B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/>
              <a:t>A total light requirement</a:t>
            </a:r>
          </a:p>
          <a:p>
            <a:pPr lvl="1"/>
            <a:r>
              <a:rPr lang="en-US" sz="4000" dirty="0"/>
              <a:t>Avoid being buried too deep in the soil (fatal germination)</a:t>
            </a:r>
          </a:p>
          <a:p>
            <a:pPr lvl="1"/>
            <a:r>
              <a:rPr lang="en-US" sz="4000" dirty="0"/>
              <a:t>When soil is turned over, seeds emerge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Intensity and duration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Spectral compositions of light</a:t>
            </a:r>
          </a:p>
        </p:txBody>
      </p:sp>
    </p:spTree>
    <p:extLst>
      <p:ext uri="{BB962C8B-B14F-4D97-AF65-F5344CB8AC3E}">
        <p14:creationId xmlns:p14="http://schemas.microsoft.com/office/powerpoint/2010/main" val="2113702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B4BDF-09FD-244B-BD28-5F9B8FC5D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Light</a:t>
            </a:r>
            <a:r>
              <a:rPr lang="en-US" dirty="0"/>
              <a:t> influences germination in 3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9D44-5EC2-104A-A573-8EA7DF04B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A total light requirement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/>
              <a:t>Intensity and duration</a:t>
            </a:r>
          </a:p>
          <a:p>
            <a:pPr lvl="1"/>
            <a:r>
              <a:rPr lang="en-US" sz="4000" dirty="0"/>
              <a:t>Take advantage of disturbance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Spectral compositions of light</a:t>
            </a:r>
          </a:p>
        </p:txBody>
      </p:sp>
    </p:spTree>
    <p:extLst>
      <p:ext uri="{BB962C8B-B14F-4D97-AF65-F5344CB8AC3E}">
        <p14:creationId xmlns:p14="http://schemas.microsoft.com/office/powerpoint/2010/main" val="1463923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B4BDF-09FD-244B-BD28-5F9B8FC5D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Light</a:t>
            </a:r>
            <a:r>
              <a:rPr lang="en-US" dirty="0"/>
              <a:t> influences germination in 3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9D44-5EC2-104A-A573-8EA7DF04B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A total light requirement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Intensity and duration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/>
              <a:t>Spectral compositions of light</a:t>
            </a:r>
          </a:p>
          <a:p>
            <a:pPr lvl="1"/>
            <a:r>
              <a:rPr lang="en-US" sz="4000" dirty="0"/>
              <a:t>Plants can sense what is happening above them!</a:t>
            </a:r>
          </a:p>
        </p:txBody>
      </p:sp>
    </p:spTree>
    <p:extLst>
      <p:ext uri="{BB962C8B-B14F-4D97-AF65-F5344CB8AC3E}">
        <p14:creationId xmlns:p14="http://schemas.microsoft.com/office/powerpoint/2010/main" val="30975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2874F2-0062-BA41-8CF6-ED86352E0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27" y="117807"/>
            <a:ext cx="6070600" cy="6540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25075F-515B-2F44-A1FF-F9AD0E78D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327" y="270207"/>
            <a:ext cx="56642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15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C12AA-0E07-6C48-89A8-AF9761592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Temperature</a:t>
            </a:r>
            <a:r>
              <a:rPr lang="en-US" dirty="0"/>
              <a:t> influences dormancy in two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FB5B8-B3A0-7D4D-A38F-53B2B8E3E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/>
              <a:t>Absolute temperature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Temperature fluctuations</a:t>
            </a:r>
          </a:p>
        </p:txBody>
      </p:sp>
    </p:spTree>
    <p:extLst>
      <p:ext uri="{BB962C8B-B14F-4D97-AF65-F5344CB8AC3E}">
        <p14:creationId xmlns:p14="http://schemas.microsoft.com/office/powerpoint/2010/main" val="4079926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C12AA-0E07-6C48-89A8-AF9761592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Temperature</a:t>
            </a:r>
            <a:r>
              <a:rPr lang="en-US" dirty="0"/>
              <a:t> influences dormancy in two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FB5B8-B3A0-7D4D-A38F-53B2B8E3E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/>
              <a:t>Absolute temperature</a:t>
            </a:r>
          </a:p>
          <a:p>
            <a:pPr lvl="1"/>
            <a:r>
              <a:rPr lang="en-US" sz="4400" dirty="0"/>
              <a:t>Cue to germinate at optimal time in season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>
                <a:solidFill>
                  <a:schemeClr val="bg1">
                    <a:lumMod val="85000"/>
                  </a:schemeClr>
                </a:solidFill>
              </a:rPr>
              <a:t>Temperature fluctuations</a:t>
            </a:r>
          </a:p>
        </p:txBody>
      </p:sp>
    </p:spTree>
    <p:extLst>
      <p:ext uri="{BB962C8B-B14F-4D97-AF65-F5344CB8AC3E}">
        <p14:creationId xmlns:p14="http://schemas.microsoft.com/office/powerpoint/2010/main" val="484690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39C41E-C9FD-BF49-81B6-9ECACFAD7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67" y="1105753"/>
            <a:ext cx="9118600" cy="52197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8A28F7D-701E-134B-8CDD-B8A480B58EC5}"/>
              </a:ext>
            </a:extLst>
          </p:cNvPr>
          <p:cNvSpPr/>
          <p:nvPr/>
        </p:nvSpPr>
        <p:spPr>
          <a:xfrm>
            <a:off x="2511189" y="1473958"/>
            <a:ext cx="805218" cy="16513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CC64C9-2B7A-BE47-B521-10040A8A3E0D}"/>
              </a:ext>
            </a:extLst>
          </p:cNvPr>
          <p:cNvSpPr/>
          <p:nvPr/>
        </p:nvSpPr>
        <p:spPr>
          <a:xfrm>
            <a:off x="2913797" y="1651379"/>
            <a:ext cx="825689" cy="586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7B58D6-80DD-534C-BD2C-499CBE571F62}"/>
              </a:ext>
            </a:extLst>
          </p:cNvPr>
          <p:cNvSpPr/>
          <p:nvPr/>
        </p:nvSpPr>
        <p:spPr>
          <a:xfrm>
            <a:off x="2098344" y="1651379"/>
            <a:ext cx="825689" cy="586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F0C125-D2ED-9A41-B25B-A585C5B365E9}"/>
              </a:ext>
            </a:extLst>
          </p:cNvPr>
          <p:cNvSpPr/>
          <p:nvPr/>
        </p:nvSpPr>
        <p:spPr>
          <a:xfrm>
            <a:off x="3475630" y="1473958"/>
            <a:ext cx="666463" cy="518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D857DB-6E7A-F946-B728-17AF0D8233CA}"/>
              </a:ext>
            </a:extLst>
          </p:cNvPr>
          <p:cNvSpPr/>
          <p:nvPr/>
        </p:nvSpPr>
        <p:spPr>
          <a:xfrm>
            <a:off x="1744640" y="1651379"/>
            <a:ext cx="825689" cy="245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357385-45B7-144B-9C61-B4EC3B814691}"/>
              </a:ext>
            </a:extLst>
          </p:cNvPr>
          <p:cNvSpPr/>
          <p:nvPr/>
        </p:nvSpPr>
        <p:spPr>
          <a:xfrm>
            <a:off x="5891284" y="4601570"/>
            <a:ext cx="3007056" cy="586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11E645-87DF-9946-91B0-9B032C94027C}"/>
              </a:ext>
            </a:extLst>
          </p:cNvPr>
          <p:cNvSpPr txBox="1"/>
          <p:nvPr/>
        </p:nvSpPr>
        <p:spPr>
          <a:xfrm>
            <a:off x="9512885" y="4064000"/>
            <a:ext cx="2117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Minimum T for </a:t>
            </a:r>
          </a:p>
          <a:p>
            <a:r>
              <a:rPr lang="en-US" sz="2400" dirty="0">
                <a:solidFill>
                  <a:srgbClr val="0070C0"/>
                </a:solidFill>
              </a:rPr>
              <a:t>germination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0826C7C-9BD4-8D42-B252-CD916FB5FB87}"/>
              </a:ext>
            </a:extLst>
          </p:cNvPr>
          <p:cNvCxnSpPr>
            <a:cxnSpLocks/>
          </p:cNvCxnSpPr>
          <p:nvPr/>
        </p:nvCxnSpPr>
        <p:spPr>
          <a:xfrm flipH="1" flipV="1">
            <a:off x="8707272" y="4203510"/>
            <a:ext cx="785330" cy="24499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EF65807-CD8F-4249-BC6F-8B31AC8D7307}"/>
              </a:ext>
            </a:extLst>
          </p:cNvPr>
          <p:cNvSpPr txBox="1"/>
          <p:nvPr/>
        </p:nvSpPr>
        <p:spPr>
          <a:xfrm>
            <a:off x="9222636" y="3125337"/>
            <a:ext cx="2589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Maximum T in field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5A4A9F-B510-6D48-B38B-4B885F5ABC47}"/>
              </a:ext>
            </a:extLst>
          </p:cNvPr>
          <p:cNvCxnSpPr/>
          <p:nvPr/>
        </p:nvCxnSpPr>
        <p:spPr>
          <a:xfrm flipH="1">
            <a:off x="8898340" y="3370997"/>
            <a:ext cx="313899" cy="3446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3141ECA-D9A7-504A-A3C5-31C84E01D6F8}"/>
              </a:ext>
            </a:extLst>
          </p:cNvPr>
          <p:cNvSpPr txBox="1"/>
          <p:nvPr/>
        </p:nvSpPr>
        <p:spPr>
          <a:xfrm>
            <a:off x="1663889" y="685506"/>
            <a:ext cx="2864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Summer Annual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674E5F-D59A-3249-B711-5BB803B1186D}"/>
              </a:ext>
            </a:extLst>
          </p:cNvPr>
          <p:cNvSpPr txBox="1"/>
          <p:nvPr/>
        </p:nvSpPr>
        <p:spPr>
          <a:xfrm>
            <a:off x="5783245" y="687584"/>
            <a:ext cx="2608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Winter Annual</a:t>
            </a:r>
          </a:p>
        </p:txBody>
      </p:sp>
    </p:spTree>
    <p:extLst>
      <p:ext uri="{BB962C8B-B14F-4D97-AF65-F5344CB8AC3E}">
        <p14:creationId xmlns:p14="http://schemas.microsoft.com/office/powerpoint/2010/main" val="465800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C12AA-0E07-6C48-89A8-AF9761592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Temperature</a:t>
            </a:r>
            <a:r>
              <a:rPr lang="en-US" dirty="0"/>
              <a:t> influences dormancy in two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FB5B8-B3A0-7D4D-A38F-53B2B8E3E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>
                <a:solidFill>
                  <a:schemeClr val="bg2"/>
                </a:solidFill>
              </a:rPr>
              <a:t>Absolute temperature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Temperature fluctuations</a:t>
            </a:r>
          </a:p>
          <a:p>
            <a:pPr lvl="1"/>
            <a:r>
              <a:rPr lang="en-US" sz="4400" dirty="0"/>
              <a:t>Mechanism to sense soil depth</a:t>
            </a:r>
          </a:p>
        </p:txBody>
      </p:sp>
    </p:spTree>
    <p:extLst>
      <p:ext uri="{BB962C8B-B14F-4D97-AF65-F5344CB8AC3E}">
        <p14:creationId xmlns:p14="http://schemas.microsoft.com/office/powerpoint/2010/main" val="4078060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9F315B-69DD-534E-AFFD-830D2D596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16000"/>
            <a:ext cx="103632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45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96893-A357-034D-B9FD-9DD362A98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cycles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B56726-06C1-4148-AB7D-994453198F7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501" y="1468408"/>
            <a:ext cx="2835729" cy="2041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B8F82E-223B-3D4A-9B94-542188952A1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8771" y="1393875"/>
            <a:ext cx="2438400" cy="243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3DB6FB-916C-6E44-B2A3-E381C73B7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54" y="3798661"/>
            <a:ext cx="3065417" cy="2694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E7912-93F0-C041-B23B-A04F98B2B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9738" y="4200414"/>
            <a:ext cx="2856348" cy="20474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8D87C4-5BDF-3E4C-80F4-9C5A06B874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2629" y="4355898"/>
            <a:ext cx="3065417" cy="189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05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AC340-5878-5448-9D83-4C87A3E1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Presence of </a:t>
            </a:r>
            <a:r>
              <a:rPr lang="en-US" b="1" u="sng" dirty="0">
                <a:solidFill>
                  <a:srgbClr val="7030A0"/>
                </a:solidFill>
              </a:rPr>
              <a:t>nitrate</a:t>
            </a:r>
            <a:r>
              <a:rPr lang="en-US" dirty="0"/>
              <a:t> can signal competition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96FC32-EA8C-FD46-B551-768C624B5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382" y="1787856"/>
            <a:ext cx="4259618" cy="47920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C2FB47-AE0A-0843-9C19-3DFDE5F9119E}"/>
              </a:ext>
            </a:extLst>
          </p:cNvPr>
          <p:cNvSpPr txBox="1"/>
          <p:nvPr/>
        </p:nvSpPr>
        <p:spPr>
          <a:xfrm>
            <a:off x="6096000" y="3234519"/>
            <a:ext cx="49955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More NO</a:t>
            </a:r>
            <a:r>
              <a:rPr lang="en-US" sz="3200" baseline="-25000" dirty="0"/>
              <a:t>3</a:t>
            </a:r>
            <a:r>
              <a:rPr lang="en-US" sz="3200" dirty="0"/>
              <a:t> = less competition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350555-3973-0840-AA84-48CC1EFEE796}"/>
              </a:ext>
            </a:extLst>
          </p:cNvPr>
          <p:cNvSpPr/>
          <p:nvPr/>
        </p:nvSpPr>
        <p:spPr>
          <a:xfrm>
            <a:off x="4599296" y="2265528"/>
            <a:ext cx="1214650" cy="3125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627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AC340-5878-5448-9D83-4C87A3E1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Presence of </a:t>
            </a:r>
            <a:r>
              <a:rPr lang="en-US" b="1" u="sng" dirty="0">
                <a:solidFill>
                  <a:srgbClr val="7030A0"/>
                </a:solidFill>
              </a:rPr>
              <a:t>nitrate</a:t>
            </a:r>
            <a:r>
              <a:rPr lang="en-US" dirty="0"/>
              <a:t> can signal competition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96FC32-EA8C-FD46-B551-768C624B5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382" y="1787856"/>
            <a:ext cx="4259618" cy="47920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C2FB47-AE0A-0843-9C19-3DFDE5F9119E}"/>
              </a:ext>
            </a:extLst>
          </p:cNvPr>
          <p:cNvSpPr txBox="1"/>
          <p:nvPr/>
        </p:nvSpPr>
        <p:spPr>
          <a:xfrm>
            <a:off x="6096000" y="3234519"/>
            <a:ext cx="604665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More NO</a:t>
            </a:r>
            <a:r>
              <a:rPr lang="en-US" sz="3200" baseline="-25000" dirty="0"/>
              <a:t>3</a:t>
            </a:r>
            <a:r>
              <a:rPr lang="en-US" sz="3200" dirty="0"/>
              <a:t> = less competition</a:t>
            </a:r>
          </a:p>
          <a:p>
            <a:r>
              <a:rPr lang="en-US" sz="3200" dirty="0">
                <a:solidFill>
                  <a:srgbClr val="FF0000"/>
                </a:solidFill>
              </a:rPr>
              <a:t>Why the decrease under high NO</a:t>
            </a:r>
            <a:r>
              <a:rPr lang="en-US" sz="3200" baseline="-25000" dirty="0">
                <a:solidFill>
                  <a:srgbClr val="FF0000"/>
                </a:solidFill>
              </a:rPr>
              <a:t>3</a:t>
            </a:r>
            <a:r>
              <a:rPr lang="en-US" sz="32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24930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C2F93-90DC-F74D-9BFD-66213F221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Smoke</a:t>
            </a:r>
            <a:r>
              <a:rPr lang="en-US" dirty="0"/>
              <a:t> can also enhance germination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387357-B2BA-FE49-8D4B-8C9FD9EE4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702" y="1433745"/>
            <a:ext cx="5426596" cy="512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23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12F5C-D2D2-8042-93A0-E49260487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Dormancy release signals: an increase in the ratio of </a:t>
            </a:r>
            <a:r>
              <a:rPr lang="en-US" dirty="0" err="1"/>
              <a:t>giberrelic</a:t>
            </a:r>
            <a:r>
              <a:rPr lang="en-US" dirty="0"/>
              <a:t> acid (GA) to </a:t>
            </a:r>
            <a:r>
              <a:rPr lang="en-US" dirty="0" err="1"/>
              <a:t>absciscic</a:t>
            </a:r>
            <a:r>
              <a:rPr lang="en-US" dirty="0"/>
              <a:t> acid (ABA)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F6B681-32EE-2C49-B4DC-4D9CBD65D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0" y="1690688"/>
            <a:ext cx="59944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00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8131F7-8DFC-3040-879C-6D57FEA07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00" y="88900"/>
            <a:ext cx="67564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93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515CD-A8C7-474D-BA37-32B6FBA4C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Seedling/juvenile phase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1964E1-F668-A441-848A-4DB622D844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60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ECFD0-3C5E-1B48-A0FC-403A3C96E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Being a seedling is tough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D47D9-E4EC-3F4C-A380-18F835E83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Low light</a:t>
            </a:r>
          </a:p>
          <a:p>
            <a:r>
              <a:rPr lang="en-US" sz="4400" dirty="0"/>
              <a:t>Prone to </a:t>
            </a:r>
            <a:r>
              <a:rPr lang="en-US" sz="4400" dirty="0" err="1"/>
              <a:t>dessication</a:t>
            </a:r>
            <a:endParaRPr lang="en-US" sz="4400" dirty="0"/>
          </a:p>
          <a:p>
            <a:r>
              <a:rPr lang="en-US" sz="4400" dirty="0"/>
              <a:t>Resources determined by seed size</a:t>
            </a:r>
          </a:p>
        </p:txBody>
      </p:sp>
    </p:spTree>
    <p:extLst>
      <p:ext uri="{BB962C8B-B14F-4D97-AF65-F5344CB8AC3E}">
        <p14:creationId xmlns:p14="http://schemas.microsoft.com/office/powerpoint/2010/main" val="2719835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A66D0-C8D8-E748-ADD7-21A14DED4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 size trade-offs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329117-DF28-F042-A7D0-F69E916121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710" b="10446"/>
          <a:stretch/>
        </p:blipFill>
        <p:spPr>
          <a:xfrm>
            <a:off x="1384110" y="1358225"/>
            <a:ext cx="6272284" cy="4719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3664D0-D60E-0F48-80D0-467A085BEE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042" t="89513"/>
          <a:stretch/>
        </p:blipFill>
        <p:spPr>
          <a:xfrm>
            <a:off x="3421324" y="6078170"/>
            <a:ext cx="2674676" cy="552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2BFD46-A9BE-3B42-B28D-3E792ACFEAAF}"/>
              </a:ext>
            </a:extLst>
          </p:cNvPr>
          <p:cNvSpPr txBox="1"/>
          <p:nvPr/>
        </p:nvSpPr>
        <p:spPr>
          <a:xfrm>
            <a:off x="7656394" y="3084394"/>
            <a:ext cx="4051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Bigger seeds = bigger seedlings</a:t>
            </a:r>
          </a:p>
        </p:txBody>
      </p:sp>
    </p:spTree>
    <p:extLst>
      <p:ext uri="{BB962C8B-B14F-4D97-AF65-F5344CB8AC3E}">
        <p14:creationId xmlns:p14="http://schemas.microsoft.com/office/powerpoint/2010/main" val="6015723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A66D0-C8D8-E748-ADD7-21A14DED4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 size trade-offs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329117-DF28-F042-A7D0-F69E916121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710" b="10446"/>
          <a:stretch/>
        </p:blipFill>
        <p:spPr>
          <a:xfrm>
            <a:off x="1384110" y="1358225"/>
            <a:ext cx="6272284" cy="4719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3664D0-D60E-0F48-80D0-467A085BEE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042" t="89513"/>
          <a:stretch/>
        </p:blipFill>
        <p:spPr>
          <a:xfrm>
            <a:off x="3421324" y="6078170"/>
            <a:ext cx="2674676" cy="552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2BFD46-A9BE-3B42-B28D-3E792ACFEAAF}"/>
              </a:ext>
            </a:extLst>
          </p:cNvPr>
          <p:cNvSpPr txBox="1"/>
          <p:nvPr/>
        </p:nvSpPr>
        <p:spPr>
          <a:xfrm>
            <a:off x="7656394" y="3084394"/>
            <a:ext cx="4270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What’s the tradeoff??</a:t>
            </a:r>
          </a:p>
        </p:txBody>
      </p:sp>
    </p:spTree>
    <p:extLst>
      <p:ext uri="{BB962C8B-B14F-4D97-AF65-F5344CB8AC3E}">
        <p14:creationId xmlns:p14="http://schemas.microsoft.com/office/powerpoint/2010/main" val="2882445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DCDF60-3552-3A4A-AD6F-61F6E091C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894" y="0"/>
            <a:ext cx="52802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62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AB846-8B27-A54C-8D07-3ED32830A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Seeds and germination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D7ADB-8D09-2E49-BF87-C38AB952E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6939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3B9E1-24BE-6B4D-AE1E-588A69DF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Reproductive phase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2B708-4654-1B43-8317-3F77FABB68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603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D5DF0-7B11-4047-8CD5-91EA293A2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of reproduction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14C18-1EF6-7648-99E2-610CD76F1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Flowering and fruiting: up to 30% of NPP</a:t>
            </a:r>
          </a:p>
          <a:p>
            <a:pPr lvl="1"/>
            <a:r>
              <a:rPr lang="en-US" dirty="0"/>
              <a:t>Median: 10% &gt;&gt; not that much!</a:t>
            </a:r>
          </a:p>
          <a:p>
            <a:r>
              <a:rPr lang="en-US" dirty="0"/>
              <a:t>In some cases, can require large storage reserves</a:t>
            </a:r>
          </a:p>
          <a:p>
            <a:r>
              <a:rPr lang="en-US" dirty="0"/>
              <a:t>Trade-off between vegetative and reproductive growth</a:t>
            </a:r>
          </a:p>
        </p:txBody>
      </p:sp>
    </p:spTree>
    <p:extLst>
      <p:ext uri="{BB962C8B-B14F-4D97-AF65-F5344CB8AC3E}">
        <p14:creationId xmlns:p14="http://schemas.microsoft.com/office/powerpoint/2010/main" val="37319860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38A23D-6C2D-654A-A8A1-5F5810C61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382" y="0"/>
            <a:ext cx="746311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E4D052-4BF9-A644-9BB7-B2921188DF42}"/>
              </a:ext>
            </a:extLst>
          </p:cNvPr>
          <p:cNvSpPr txBox="1"/>
          <p:nvPr/>
        </p:nvSpPr>
        <p:spPr>
          <a:xfrm>
            <a:off x="10210624" y="6488668"/>
            <a:ext cx="1981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Bazzaz</a:t>
            </a:r>
            <a:r>
              <a:rPr lang="en-US" dirty="0"/>
              <a:t> et al. (1987)</a:t>
            </a:r>
          </a:p>
        </p:txBody>
      </p:sp>
    </p:spTree>
    <p:extLst>
      <p:ext uri="{BB962C8B-B14F-4D97-AF65-F5344CB8AC3E}">
        <p14:creationId xmlns:p14="http://schemas.microsoft.com/office/powerpoint/2010/main" val="2875807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FA13B1-F19B-314C-8BBE-11E30544E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718" y="0"/>
            <a:ext cx="520185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FB34FA-826C-9943-BC6F-135F94B547FE}"/>
              </a:ext>
            </a:extLst>
          </p:cNvPr>
          <p:cNvSpPr txBox="1"/>
          <p:nvPr/>
        </p:nvSpPr>
        <p:spPr>
          <a:xfrm>
            <a:off x="10210624" y="6488668"/>
            <a:ext cx="1981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Bazzaz</a:t>
            </a:r>
            <a:r>
              <a:rPr lang="en-US" dirty="0"/>
              <a:t> et al. (1987)</a:t>
            </a:r>
          </a:p>
        </p:txBody>
      </p:sp>
    </p:spTree>
    <p:extLst>
      <p:ext uri="{BB962C8B-B14F-4D97-AF65-F5344CB8AC3E}">
        <p14:creationId xmlns:p14="http://schemas.microsoft.com/office/powerpoint/2010/main" val="2471939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C084D-54A9-1044-9696-09181EA24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Generally the cost of female structures is greater than males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83E9C-C618-154D-AAD8-391C0B245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Carbon allocation to female flowers can be 3x a male flower (</a:t>
            </a:r>
            <a:r>
              <a:rPr lang="en-US" sz="4400" dirty="0" err="1"/>
              <a:t>Lambers</a:t>
            </a:r>
            <a:r>
              <a:rPr lang="en-US" sz="4400" dirty="0"/>
              <a:t> book)</a:t>
            </a:r>
          </a:p>
          <a:p>
            <a:pPr lvl="1"/>
            <a:r>
              <a:rPr lang="en-US" sz="4000" dirty="0"/>
              <a:t>Nitrogen difference may be even greater</a:t>
            </a:r>
          </a:p>
        </p:txBody>
      </p:sp>
    </p:spTree>
    <p:extLst>
      <p:ext uri="{BB962C8B-B14F-4D97-AF65-F5344CB8AC3E}">
        <p14:creationId xmlns:p14="http://schemas.microsoft.com/office/powerpoint/2010/main" val="11455993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73A0B-04EE-F74E-9D18-3D2DDC7B1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cycle diversity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F7A32-6B3F-5F44-85C0-8F0E9A3EB1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041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C972F-4CB6-FD49-AEBF-3E9187774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of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3E40E-9E96-8247-9B2A-32C71B767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/>
              <a:t>Annuals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Perennials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Bi-</a:t>
            </a:r>
            <a:r>
              <a:rPr lang="en-US" sz="4800" dirty="0" err="1"/>
              <a:t>ennials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7F31F7-9705-6940-97C5-32B7AD972270}"/>
              </a:ext>
            </a:extLst>
          </p:cNvPr>
          <p:cNvSpPr txBox="1"/>
          <p:nvPr/>
        </p:nvSpPr>
        <p:spPr>
          <a:xfrm>
            <a:off x="5540992" y="4435523"/>
            <a:ext cx="55955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Where would you expect each to dominate?</a:t>
            </a:r>
          </a:p>
        </p:txBody>
      </p:sp>
    </p:spTree>
    <p:extLst>
      <p:ext uri="{BB962C8B-B14F-4D97-AF65-F5344CB8AC3E}">
        <p14:creationId xmlns:p14="http://schemas.microsoft.com/office/powerpoint/2010/main" val="6625932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5D6DB-81D3-9F47-B519-DE5013C90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spent as a gametophyte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C14A8-6060-774D-9342-7BA2F0EC9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Bryophytes are gametophyte (1n) dominant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What’s the advantage of sporophyte dominance?</a:t>
            </a:r>
          </a:p>
        </p:txBody>
      </p:sp>
      <p:pic>
        <p:nvPicPr>
          <p:cNvPr id="4" name="Picture 7" descr="ste40525_12_06">
            <a:extLst>
              <a:ext uri="{FF2B5EF4-FFF2-40B4-BE49-F238E27FC236}">
                <a16:creationId xmlns:a16="http://schemas.microsoft.com/office/drawing/2014/main" id="{F04F68B4-B5BA-2144-913C-77ECF9CD10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0"/>
          <a:stretch/>
        </p:blipFill>
        <p:spPr bwMode="auto">
          <a:xfrm>
            <a:off x="2906973" y="3031157"/>
            <a:ext cx="6280745" cy="346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8079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D657-3E09-8C47-BCBA-220F5AC9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Phenology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20F7F4-B6FF-E14C-A783-9021DC1586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8264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BC8B0-952D-2849-BF9F-711C6BC12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global change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D5B5F-A026-C54A-A829-8E5685410A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52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99BCC-025D-E14C-A8A1-31B770637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5650837" cy="2852737"/>
          </a:xfrm>
        </p:spPr>
        <p:txBody>
          <a:bodyPr>
            <a:normAutofit fontScale="90000"/>
          </a:bodyPr>
          <a:lstStyle/>
          <a:p>
            <a:r>
              <a:rPr lang="en-US" dirty="0"/>
              <a:t>Not all plants have seeds! What’s the benefit?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8082BF-B289-B44E-AF51-79B1BB218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810" y="0"/>
            <a:ext cx="4354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981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EF192-CF8A-B94E-AE47-2FEC70C8B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Dormancy - not all seeds germinate immediately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498C11-66CD-334D-822E-EB6D5B52F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164402"/>
            <a:ext cx="80772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407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F627F-CA1A-E947-A7B3-72862525B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primary benefits of dormancy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CEAB1-0147-8D49-AEE3-0B0259C14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/>
              <a:t>Avoid poor growth conditions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Avoid competition</a:t>
            </a:r>
          </a:p>
        </p:txBody>
      </p:sp>
    </p:spTree>
    <p:extLst>
      <p:ext uri="{BB962C8B-B14F-4D97-AF65-F5344CB8AC3E}">
        <p14:creationId xmlns:p14="http://schemas.microsoft.com/office/powerpoint/2010/main" val="2607942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F627F-CA1A-E947-A7B3-72862525B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primary benefits of dormancy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CEAB1-0147-8D49-AEE3-0B0259C14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/>
              <a:t>Avoid poor growth conditions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Avoid competition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70DA2D-FEAB-A241-B95C-14AA346183B5}"/>
              </a:ext>
            </a:extLst>
          </p:cNvPr>
          <p:cNvSpPr txBox="1"/>
          <p:nvPr/>
        </p:nvSpPr>
        <p:spPr>
          <a:xfrm>
            <a:off x="1885695" y="4544705"/>
            <a:ext cx="97694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Knowing this, what would be the important cues to respond to?</a:t>
            </a:r>
          </a:p>
        </p:txBody>
      </p:sp>
    </p:spTree>
    <p:extLst>
      <p:ext uri="{BB962C8B-B14F-4D97-AF65-F5344CB8AC3E}">
        <p14:creationId xmlns:p14="http://schemas.microsoft.com/office/powerpoint/2010/main" val="2296190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9DD34-6A5B-E240-BDF5-A66C11B08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Water</a:t>
            </a:r>
            <a:r>
              <a:rPr lang="en-US" dirty="0"/>
              <a:t> – some plants will only imbibe after seed coat is worn down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31647-D22F-9D4C-8939-86027F708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50" y="2054841"/>
            <a:ext cx="90043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607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008BC-A832-154C-B894-859FE6B0A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soluble inhibitors can also prevent germination during dry times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140C4-E806-C745-AE64-2537F0376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379" y="1982111"/>
            <a:ext cx="4011972" cy="45756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2AFCB1-DE58-9D44-877B-12891C0AB06E}"/>
              </a:ext>
            </a:extLst>
          </p:cNvPr>
          <p:cNvSpPr txBox="1"/>
          <p:nvPr/>
        </p:nvSpPr>
        <p:spPr>
          <a:xfrm>
            <a:off x="6096000" y="2442949"/>
            <a:ext cx="3200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93 hours of watering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C8C448-CFB3-A748-9F5C-42580432A9F2}"/>
              </a:ext>
            </a:extLst>
          </p:cNvPr>
          <p:cNvSpPr txBox="1"/>
          <p:nvPr/>
        </p:nvSpPr>
        <p:spPr>
          <a:xfrm>
            <a:off x="6096000" y="4008319"/>
            <a:ext cx="3200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24 hours of watering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EAB851E-95FC-9145-9A44-D97B4AEC3C28}"/>
              </a:ext>
            </a:extLst>
          </p:cNvPr>
          <p:cNvCxnSpPr>
            <a:stCxn id="5" idx="1"/>
          </p:cNvCxnSpPr>
          <p:nvPr/>
        </p:nvCxnSpPr>
        <p:spPr>
          <a:xfrm flipH="1">
            <a:off x="5445457" y="2704559"/>
            <a:ext cx="65054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638933-DAA2-2541-8F92-1A0E31CEC226}"/>
              </a:ext>
            </a:extLst>
          </p:cNvPr>
          <p:cNvCxnSpPr>
            <a:cxnSpLocks/>
          </p:cNvCxnSpPr>
          <p:nvPr/>
        </p:nvCxnSpPr>
        <p:spPr>
          <a:xfrm flipH="1">
            <a:off x="5022376" y="4274506"/>
            <a:ext cx="111456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622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468</Words>
  <Application>Microsoft Macintosh PowerPoint</Application>
  <PresentationFormat>Widescreen</PresentationFormat>
  <Paragraphs>92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Life Cycles &amp; Phenology</vt:lpstr>
      <vt:lpstr>Life cycles</vt:lpstr>
      <vt:lpstr>Seeds and germination</vt:lpstr>
      <vt:lpstr>Not all plants have seeds! What’s the benefit?</vt:lpstr>
      <vt:lpstr>Dormancy - not all seeds germinate immediately</vt:lpstr>
      <vt:lpstr>Two primary benefits of dormancy</vt:lpstr>
      <vt:lpstr>Two primary benefits of dormancy</vt:lpstr>
      <vt:lpstr>Water – some plants will only imbibe after seed coat is worn down</vt:lpstr>
      <vt:lpstr>Water soluble inhibitors can also prevent germination during dry times</vt:lpstr>
      <vt:lpstr>Light influences germination in 3 ways</vt:lpstr>
      <vt:lpstr>Light influences germination in 3 ways</vt:lpstr>
      <vt:lpstr>Light influences germination in 3 ways</vt:lpstr>
      <vt:lpstr>Light influences germination in 3 ways</vt:lpstr>
      <vt:lpstr>PowerPoint Presentation</vt:lpstr>
      <vt:lpstr>Temperature influences dormancy in two ways</vt:lpstr>
      <vt:lpstr>Temperature influences dormancy in two ways</vt:lpstr>
      <vt:lpstr>PowerPoint Presentation</vt:lpstr>
      <vt:lpstr>Temperature influences dormancy in two ways</vt:lpstr>
      <vt:lpstr>PowerPoint Presentation</vt:lpstr>
      <vt:lpstr>Presence of nitrate can signal competition</vt:lpstr>
      <vt:lpstr>Presence of nitrate can signal competition</vt:lpstr>
      <vt:lpstr>Smoke can also enhance germination</vt:lpstr>
      <vt:lpstr>Dormancy release signals: an increase in the ratio of giberrelic acid (GA) to absciscic acid (ABA)</vt:lpstr>
      <vt:lpstr>PowerPoint Presentation</vt:lpstr>
      <vt:lpstr>Seedling/juvenile phase</vt:lpstr>
      <vt:lpstr>Being a seedling is tough</vt:lpstr>
      <vt:lpstr>Seed size trade-offs</vt:lpstr>
      <vt:lpstr>Seed size trade-offs</vt:lpstr>
      <vt:lpstr>PowerPoint Presentation</vt:lpstr>
      <vt:lpstr>Reproductive phase</vt:lpstr>
      <vt:lpstr>Cost of reproduction</vt:lpstr>
      <vt:lpstr>PowerPoint Presentation</vt:lpstr>
      <vt:lpstr>PowerPoint Presentation</vt:lpstr>
      <vt:lpstr>Generally the cost of female structures is greater than males structures</vt:lpstr>
      <vt:lpstr>Life cycle diversity</vt:lpstr>
      <vt:lpstr>Timing of development</vt:lpstr>
      <vt:lpstr>Time spent as a gametophyte</vt:lpstr>
      <vt:lpstr>Phenology</vt:lpstr>
      <vt:lpstr>Impact of global change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51</cp:revision>
  <dcterms:created xsi:type="dcterms:W3CDTF">2019-03-31T23:14:12Z</dcterms:created>
  <dcterms:modified xsi:type="dcterms:W3CDTF">2019-04-01T16:35:48Z</dcterms:modified>
</cp:coreProperties>
</file>